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315200" cy="9601200"/>
  <p:defaultTextStyle>
    <a:defPPr>
      <a:defRPr lang="en-US"/>
    </a:defPPr>
    <a:lvl1pPr marL="0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607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213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5829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4435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3042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1648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0264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28870" algn="l" defTabSz="95721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FF"/>
    <a:srgbClr val="9900FF"/>
    <a:srgbClr val="000066"/>
    <a:srgbClr val="0000FF"/>
    <a:srgbClr val="FFFF00"/>
    <a:srgbClr val="FFFFCC"/>
    <a:srgbClr val="FEFEB8"/>
    <a:srgbClr val="EBF2D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1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1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681" y="52737"/>
            <a:ext cx="153593" cy="11281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30" y="52737"/>
            <a:ext cx="348855" cy="11281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3" y="6365526"/>
            <a:ext cx="5829300" cy="196744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3" y="4198594"/>
            <a:ext cx="5829300" cy="21669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786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2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358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9144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3930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8716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3502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828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30" y="307271"/>
            <a:ext cx="251220" cy="87365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307271"/>
            <a:ext cx="251220" cy="87365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4" y="2217388"/>
            <a:ext cx="3030143" cy="92410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78607" indent="0">
              <a:buNone/>
              <a:defRPr sz="1800" b="1"/>
            </a:lvl2pPr>
            <a:lvl3pPr marL="957213" indent="0">
              <a:buNone/>
              <a:defRPr sz="1800" b="1"/>
            </a:lvl3pPr>
            <a:lvl4pPr marL="1435829" indent="0">
              <a:buNone/>
              <a:defRPr sz="1800" b="1"/>
            </a:lvl4pPr>
            <a:lvl5pPr marL="1914435" indent="0">
              <a:buNone/>
              <a:defRPr sz="1800" b="1"/>
            </a:lvl5pPr>
            <a:lvl6pPr marL="2393042" indent="0">
              <a:buNone/>
              <a:defRPr sz="1800" b="1"/>
            </a:lvl6pPr>
            <a:lvl7pPr marL="2871648" indent="0">
              <a:buNone/>
              <a:defRPr sz="1800" b="1"/>
            </a:lvl7pPr>
            <a:lvl8pPr marL="3350264" indent="0">
              <a:buNone/>
              <a:defRPr sz="1800" b="1"/>
            </a:lvl8pPr>
            <a:lvl9pPr marL="382887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4" y="3141493"/>
            <a:ext cx="3030143" cy="5707412"/>
          </a:xfrm>
        </p:spPr>
        <p:txBody>
          <a:bodyPr/>
          <a:lstStyle>
            <a:lvl1pPr>
              <a:defRPr sz="27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5" y="2217388"/>
            <a:ext cx="3031335" cy="92410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78607" indent="0">
              <a:buNone/>
              <a:defRPr sz="1800" b="1"/>
            </a:lvl2pPr>
            <a:lvl3pPr marL="957213" indent="0">
              <a:buNone/>
              <a:defRPr sz="1800" b="1"/>
            </a:lvl3pPr>
            <a:lvl4pPr marL="1435829" indent="0">
              <a:buNone/>
              <a:defRPr sz="1800" b="1"/>
            </a:lvl4pPr>
            <a:lvl5pPr marL="1914435" indent="0">
              <a:buNone/>
              <a:defRPr sz="1800" b="1"/>
            </a:lvl5pPr>
            <a:lvl6pPr marL="2393042" indent="0">
              <a:buNone/>
              <a:defRPr sz="1800" b="1"/>
            </a:lvl6pPr>
            <a:lvl7pPr marL="2871648" indent="0">
              <a:buNone/>
              <a:defRPr sz="1800" b="1"/>
            </a:lvl7pPr>
            <a:lvl8pPr marL="3350264" indent="0">
              <a:buNone/>
              <a:defRPr sz="1800" b="1"/>
            </a:lvl8pPr>
            <a:lvl9pPr marL="382887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5" y="3141493"/>
            <a:ext cx="3031335" cy="5707412"/>
          </a:xfrm>
        </p:spPr>
        <p:txBody>
          <a:bodyPr/>
          <a:lstStyle>
            <a:lvl1pPr>
              <a:defRPr sz="27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94409"/>
            <a:ext cx="2256233" cy="167851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94415"/>
            <a:ext cx="3833813" cy="8454496"/>
          </a:xfrm>
        </p:spPr>
        <p:txBody>
          <a:bodyPr/>
          <a:lstStyle>
            <a:lvl1pPr>
              <a:defRPr sz="3700"/>
            </a:lvl1pPr>
            <a:lvl2pPr>
              <a:defRPr sz="2700"/>
            </a:lvl2pPr>
            <a:lvl3pPr>
              <a:defRPr sz="27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2072931"/>
            <a:ext cx="2256233" cy="6775979"/>
          </a:xfrm>
        </p:spPr>
        <p:txBody>
          <a:bodyPr/>
          <a:lstStyle>
            <a:lvl1pPr marL="0" indent="0">
              <a:buNone/>
              <a:defRPr sz="1800"/>
            </a:lvl1pPr>
            <a:lvl2pPr marL="478607" indent="0">
              <a:buNone/>
              <a:defRPr sz="900"/>
            </a:lvl2pPr>
            <a:lvl3pPr marL="957213" indent="0">
              <a:buNone/>
              <a:defRPr sz="900"/>
            </a:lvl3pPr>
            <a:lvl4pPr marL="1435829" indent="0">
              <a:buNone/>
              <a:defRPr sz="900"/>
            </a:lvl4pPr>
            <a:lvl5pPr marL="1914435" indent="0">
              <a:buNone/>
              <a:defRPr sz="900"/>
            </a:lvl5pPr>
            <a:lvl6pPr marL="2393042" indent="0">
              <a:buNone/>
              <a:defRPr sz="900"/>
            </a:lvl6pPr>
            <a:lvl7pPr marL="2871648" indent="0">
              <a:buNone/>
              <a:defRPr sz="900"/>
            </a:lvl7pPr>
            <a:lvl8pPr marL="3350264" indent="0">
              <a:buNone/>
              <a:defRPr sz="900"/>
            </a:lvl8pPr>
            <a:lvl9pPr marL="3828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8" y="6934205"/>
            <a:ext cx="4114800" cy="8186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85116"/>
            <a:ext cx="4114800" cy="5943600"/>
          </a:xfrm>
        </p:spPr>
        <p:txBody>
          <a:bodyPr/>
          <a:lstStyle>
            <a:lvl1pPr marL="0" indent="0">
              <a:buNone/>
              <a:defRPr sz="3700"/>
            </a:lvl1pPr>
            <a:lvl2pPr marL="478607" indent="0">
              <a:buNone/>
              <a:defRPr sz="2700"/>
            </a:lvl2pPr>
            <a:lvl3pPr marL="957213" indent="0">
              <a:buNone/>
              <a:defRPr sz="2700"/>
            </a:lvl3pPr>
            <a:lvl4pPr marL="1435829" indent="0">
              <a:buNone/>
              <a:defRPr sz="1800"/>
            </a:lvl4pPr>
            <a:lvl5pPr marL="1914435" indent="0">
              <a:buNone/>
              <a:defRPr sz="1800"/>
            </a:lvl5pPr>
            <a:lvl6pPr marL="2393042" indent="0">
              <a:buNone/>
              <a:defRPr sz="1800"/>
            </a:lvl6pPr>
            <a:lvl7pPr marL="2871648" indent="0">
              <a:buNone/>
              <a:defRPr sz="1800"/>
            </a:lvl7pPr>
            <a:lvl8pPr marL="3350264" indent="0">
              <a:buNone/>
              <a:defRPr sz="1800"/>
            </a:lvl8pPr>
            <a:lvl9pPr marL="382887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8" y="7752826"/>
            <a:ext cx="4114800" cy="1162579"/>
          </a:xfrm>
        </p:spPr>
        <p:txBody>
          <a:bodyPr/>
          <a:lstStyle>
            <a:lvl1pPr marL="0" indent="0">
              <a:buNone/>
              <a:defRPr sz="1800"/>
            </a:lvl1pPr>
            <a:lvl2pPr marL="478607" indent="0">
              <a:buNone/>
              <a:defRPr sz="900"/>
            </a:lvl2pPr>
            <a:lvl3pPr marL="957213" indent="0">
              <a:buNone/>
              <a:defRPr sz="900"/>
            </a:lvl3pPr>
            <a:lvl4pPr marL="1435829" indent="0">
              <a:buNone/>
              <a:defRPr sz="900"/>
            </a:lvl4pPr>
            <a:lvl5pPr marL="1914435" indent="0">
              <a:buNone/>
              <a:defRPr sz="900"/>
            </a:lvl5pPr>
            <a:lvl6pPr marL="2393042" indent="0">
              <a:buNone/>
              <a:defRPr sz="900"/>
            </a:lvl6pPr>
            <a:lvl7pPr marL="2871648" indent="0">
              <a:buNone/>
              <a:defRPr sz="900"/>
            </a:lvl7pPr>
            <a:lvl8pPr marL="3350264" indent="0">
              <a:buNone/>
              <a:defRPr sz="900"/>
            </a:lvl8pPr>
            <a:lvl9pPr marL="3828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5"/>
            <a:ext cx="6172200" cy="1651000"/>
          </a:xfrm>
          <a:prstGeom prst="rect">
            <a:avLst/>
          </a:prstGeom>
        </p:spPr>
        <p:txBody>
          <a:bodyPr vert="horz" lIns="95718" tIns="47859" rIns="95718" bIns="4785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5"/>
          </a:xfrm>
          <a:prstGeom prst="rect">
            <a:avLst/>
          </a:prstGeom>
        </p:spPr>
        <p:txBody>
          <a:bodyPr vert="horz" lIns="95718" tIns="47859" rIns="95718" bIns="478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7"/>
            <a:ext cx="1600200" cy="527399"/>
          </a:xfrm>
          <a:prstGeom prst="rect">
            <a:avLst/>
          </a:prstGeom>
        </p:spPr>
        <p:txBody>
          <a:bodyPr vert="horz" lIns="95718" tIns="47859" rIns="95718" bIns="4785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5251-2930-4FEB-A601-FEF0A2E8CB6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7"/>
            <a:ext cx="2171700" cy="527399"/>
          </a:xfrm>
          <a:prstGeom prst="rect">
            <a:avLst/>
          </a:prstGeom>
        </p:spPr>
        <p:txBody>
          <a:bodyPr vert="horz" lIns="95718" tIns="47859" rIns="95718" bIns="4785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7"/>
            <a:ext cx="1600200" cy="527399"/>
          </a:xfrm>
          <a:prstGeom prst="rect">
            <a:avLst/>
          </a:prstGeom>
        </p:spPr>
        <p:txBody>
          <a:bodyPr vert="horz" lIns="95718" tIns="47859" rIns="95718" bIns="4785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F655-AC5E-474C-AE81-083E544037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1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955" indent="-358955" algn="l" defTabSz="957213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777740" indent="-299134" algn="l" defTabSz="9572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525" indent="-239303" algn="l" defTabSz="9572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132" indent="-239303" algn="l" defTabSz="95721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739" indent="-239303" algn="l" defTabSz="95721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345" indent="-239303" algn="l" defTabSz="95721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110961" indent="-239303" algn="l" defTabSz="95721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89567" indent="-239303" algn="l" defTabSz="95721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174" indent="-239303" algn="l" defTabSz="95721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607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213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829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435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042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648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264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28870" algn="l" defTabSz="957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61189"/>
            <a:ext cx="5981700" cy="85513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1600" b="1" dirty="0" smtClean="0">
                <a:solidFill>
                  <a:srgbClr val="C00000"/>
                </a:solidFill>
              </a:rPr>
              <a:t>            3000</a:t>
            </a:r>
            <a:r>
              <a:rPr lang="en-US" sz="2800" b="1" dirty="0">
                <a:solidFill>
                  <a:srgbClr val="FF0000"/>
                </a:solidFill>
              </a:rPr>
              <a:t>Glove Box     </a:t>
            </a:r>
            <a:r>
              <a:rPr lang="en-US" sz="1600" b="1" dirty="0">
                <a:solidFill>
                  <a:srgbClr val="C00000"/>
                </a:solidFill>
              </a:rPr>
              <a:t>Model: GBM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" y="148106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cs typeface="B Lotus" pitchFamily="2" charset="-78"/>
              </a:rPr>
              <a:t>Properties</a:t>
            </a:r>
            <a:endParaRPr lang="en-US" sz="2000" dirty="0" smtClean="0">
              <a:solidFill>
                <a:srgbClr val="0000FF"/>
              </a:solidFill>
              <a:cs typeface="B Lotus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019800"/>
            <a:ext cx="598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2000" dirty="0">
                <a:solidFill>
                  <a:srgbClr val="0000FF"/>
                </a:solidFill>
                <a:cs typeface="B Lotus" pitchFamily="2" charset="-78"/>
              </a:rPr>
              <a:t>Applications</a:t>
            </a:r>
            <a:endParaRPr lang="fa-IR" sz="2000" dirty="0" smtClean="0">
              <a:solidFill>
                <a:srgbClr val="0000FF"/>
              </a:solidFill>
              <a:cs typeface="B Lotus" pitchFamily="2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fa-IR" sz="1600" dirty="0" smtClean="0">
                <a:solidFill>
                  <a:srgbClr val="7030A0"/>
                </a:solidFill>
                <a:cs typeface="B Lotus" pitchFamily="2" charset="-78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cs typeface="B Lotus" pitchFamily="2" charset="-78"/>
              </a:rPr>
              <a:t>Physics labs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cs typeface="B Lotus" pitchFamily="2" charset="-78"/>
              </a:rPr>
              <a:t>Chemical </a:t>
            </a:r>
            <a:r>
              <a:rPr lang="en-US" sz="1600" dirty="0">
                <a:solidFill>
                  <a:srgbClr val="7030A0"/>
                </a:solidFill>
                <a:cs typeface="B Lotus" pitchFamily="2" charset="-78"/>
              </a:rPr>
              <a:t>labs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solidFill>
                  <a:srgbClr val="7030A0"/>
                </a:solidFill>
                <a:cs typeface="B Lotus" pitchFamily="2" charset="-78"/>
              </a:rPr>
              <a:t>Nano-physics labs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solidFill>
                  <a:srgbClr val="7030A0"/>
                </a:solidFill>
                <a:cs typeface="B Lotus" pitchFamily="2" charset="-78"/>
              </a:rPr>
              <a:t>Nano-electronics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solidFill>
                  <a:srgbClr val="7030A0"/>
                </a:solidFill>
                <a:cs typeface="B Lotus" pitchFamily="2" charset="-78"/>
              </a:rPr>
              <a:t>etc.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89" y="448587"/>
            <a:ext cx="1004611" cy="8485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1950" y="7806093"/>
            <a:ext cx="5981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cs typeface="+mj-cs"/>
              </a:rPr>
              <a:t>More</a:t>
            </a:r>
          </a:p>
          <a:p>
            <a:r>
              <a:rPr lang="en-US" sz="1400" i="1" dirty="0" err="1" smtClean="0">
                <a:solidFill>
                  <a:srgbClr val="7030A0"/>
                </a:solidFill>
                <a:cs typeface="+mj-cs"/>
              </a:rPr>
              <a:t>Glovbox</a:t>
            </a:r>
            <a:r>
              <a:rPr lang="en-US" sz="1400" i="1" dirty="0" smtClean="0">
                <a:solidFill>
                  <a:srgbClr val="7030A0"/>
                </a:solidFill>
                <a:cs typeface="+mj-cs"/>
              </a:rPr>
              <a:t> </a:t>
            </a:r>
            <a:r>
              <a:rPr lang="en-US" sz="1400" i="1" dirty="0">
                <a:solidFill>
                  <a:srgbClr val="7030A0"/>
                </a:solidFill>
                <a:cs typeface="+mj-cs"/>
              </a:rPr>
              <a:t>is an isolated enclosure that allows researchers to conduct experiments in controlled environments including air pressure, temperature, humidity and oxygen content.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862961"/>
                  </p:ext>
                </p:extLst>
              </p:nvPr>
            </p:nvGraphicFramePr>
            <p:xfrm>
              <a:off x="133902" y="1881170"/>
              <a:ext cx="3999948" cy="3943350"/>
            </p:xfrm>
            <a:graphic>
              <a:graphicData uri="http://schemas.openxmlformats.org/drawingml/2006/table">
                <a:tbl>
                  <a:tblPr rtl="1" firstRow="1" firstCol="1" bandRow="1">
                    <a:tableStyleId>{E8B1032C-EA38-4F05-BA0D-38AFFFC7BED3}</a:tableStyleId>
                  </a:tblPr>
                  <a:tblGrid>
                    <a:gridCol w="1944114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055834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220 V-AC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Input Voltage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230 Lit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dirty="0" smtClean="0"/>
                            <a:t>container volume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 Lit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dirty="0" smtClean="0"/>
                            <a:t>Anti-Chamber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External Control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Spin Coater </a:t>
                          </a:r>
                          <a:endParaRPr lang="en-US" sz="1250" b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marR="0" indent="0" algn="ctr" defTabSz="957213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External Control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Dip Coater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 precision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0.1 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Heater Temperature Control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marR="0" indent="0" algn="ctr" defTabSz="957213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 precision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0.01%</a:t>
                          </a:r>
                          <a:endParaRPr lang="en-US" sz="125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Humidity control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Humidity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absorbing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LED (7 W)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Chamber lighting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 W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UV lamp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Weekly timer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lamp control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Digital control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AU" sz="1250" b="0" kern="1200" smtClean="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±</m:t>
                              </m:r>
                              <m:r>
                                <a:rPr lang="en-AU" sz="1250" b="0" kern="1200" smtClean="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𝟏</m:t>
                              </m:r>
                              <m:r>
                                <a:rPr lang="en-AU" sz="1250" b="0" kern="1200" smtClean="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𝒎𝒃𝒂𝒓</m:t>
                              </m:r>
                              <m:r>
                                <a:rPr lang="en-AU" sz="1250" b="0" kern="1200" smtClean="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57213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Pressure control system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13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Number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gas valve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Gas Inlet and Outlet Flanges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15"/>
                      </a:ext>
                    </a:extLst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Colored Iron Sheet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(2 mm)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Body material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Plastic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Gloves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err="1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Plexiglass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(15mm)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Transparent front panel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90 Kg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Weight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188217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110(L)*60(W)*75(H)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250" b="0" kern="1200" dirty="0" smtClean="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rPr>
                                  <m:t>Dimensions</m:t>
                                </m:r>
                              </m:oMath>
                            </m:oMathPara>
                          </a14:m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862961"/>
                  </p:ext>
                </p:extLst>
              </p:nvPr>
            </p:nvGraphicFramePr>
            <p:xfrm>
              <a:off x="133902" y="1881170"/>
              <a:ext cx="3999948" cy="3943350"/>
            </p:xfrm>
            <a:graphic>
              <a:graphicData uri="http://schemas.openxmlformats.org/drawingml/2006/table">
                <a:tbl>
                  <a:tblPr rtl="1" firstRow="1" firstCol="1" bandRow="1">
                    <a:tableStyleId>{E8B1032C-EA38-4F05-BA0D-38AFFFC7BED3}</a:tableStyleId>
                  </a:tblPr>
                  <a:tblGrid>
                    <a:gridCol w="194411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05583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220 V-AC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Input Voltage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230 Lit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dirty="0" smtClean="0"/>
                            <a:t>container volume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 Lit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dirty="0" smtClean="0"/>
                            <a:t>Anti-Chamber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External Control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B Nazanin" panose="00000400000000000000" pitchFamily="2" charset="-78"/>
                            </a:rPr>
                            <a:t>Spin Coater </a:t>
                          </a:r>
                          <a:endParaRPr lang="en-US" sz="1250" b="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marR="0" indent="0" algn="ctr" defTabSz="957213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External Control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Dip Coater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 precision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0.1 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Heater Temperature Control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marR="0" indent="0" algn="ctr" defTabSz="957213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 precision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0.01%</a:t>
                          </a:r>
                          <a:endParaRPr lang="en-US" sz="125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Humidity control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6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Automatic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Humidity</a:t>
                          </a: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absorbing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7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LED (7 W)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Chamber lighting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8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 W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UV lamp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9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Weekly timer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lamp control system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1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313" t="-1111111" r="-105956" b="-636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57213" rtl="1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Pressure control system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3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Number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gas valve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Gas Inlet and Outlet Flanges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5"/>
                      </a:ext>
                    </a:extLst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a-IR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Colored Iron Sheet</a:t>
                          </a: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(2 mm)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Body material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Plastic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Gloves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err="1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Plexiglass</a:t>
                          </a: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(15mm)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Transparent front panel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90 Kg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Weight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219075">
                    <a:tc>
                      <a:txBody>
                        <a:bodyPr/>
                        <a:lstStyle/>
                        <a:p>
                          <a:pPr marL="0" algn="ctr" defTabSz="957213" rtl="1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5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110(L)*60(W)*75(H)</a:t>
                          </a:r>
                          <a:endParaRPr lang="en-US" sz="125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94955" t="-1708333" r="-297" b="-3888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Subtitle 2"/>
          <p:cNvSpPr txBox="1">
            <a:spLocks/>
          </p:cNvSpPr>
          <p:nvPr/>
        </p:nvSpPr>
        <p:spPr>
          <a:xfrm>
            <a:off x="595589" y="9059882"/>
            <a:ext cx="5562600" cy="617517"/>
          </a:xfrm>
          <a:prstGeom prst="rect">
            <a:avLst/>
          </a:prstGeom>
          <a:solidFill>
            <a:srgbClr val="66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5718" tIns="47859" rIns="95718" bIns="47859" rtlCol="0">
            <a:noAutofit/>
          </a:bodyPr>
          <a:lstStyle>
            <a:lvl1pPr marL="0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607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213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5829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4435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3042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1648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0264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28870" indent="0" algn="ctr" defTabSz="957213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i="1" dirty="0">
                <a:solidFill>
                  <a:srgbClr val="000066"/>
                </a:solidFill>
                <a:cs typeface="+mj-cs"/>
              </a:rPr>
              <a:t>Address</a:t>
            </a:r>
            <a:r>
              <a:rPr lang="en-US" sz="1200" i="1" dirty="0">
                <a:solidFill>
                  <a:srgbClr val="FFFF66"/>
                </a:solidFill>
                <a:cs typeface="+mj-cs"/>
              </a:rPr>
              <a:t>: </a:t>
            </a:r>
            <a:r>
              <a:rPr lang="en-US" sz="1200" i="1" dirty="0">
                <a:solidFill>
                  <a:srgbClr val="FF0000"/>
                </a:solidFill>
                <a:cs typeface="+mj-cs"/>
              </a:rPr>
              <a:t>No.11, Innovation and Commercialization Center, </a:t>
            </a:r>
            <a:r>
              <a:rPr lang="en-US" sz="1200" i="1" dirty="0" smtClean="0">
                <a:solidFill>
                  <a:srgbClr val="FF0000"/>
                </a:solidFill>
                <a:cs typeface="+mj-cs"/>
              </a:rPr>
              <a:t>University</a:t>
            </a:r>
            <a:r>
              <a:rPr lang="fa-IR" sz="1200" i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AU" sz="1200" i="1" dirty="0" smtClean="0">
                <a:solidFill>
                  <a:srgbClr val="FF0000"/>
                </a:solidFill>
                <a:cs typeface="+mj-cs"/>
              </a:rPr>
              <a:t> of </a:t>
            </a:r>
            <a:r>
              <a:rPr lang="en-US" sz="1200" i="1" dirty="0">
                <a:solidFill>
                  <a:srgbClr val="FF0000"/>
                </a:solidFill>
                <a:cs typeface="+mj-cs"/>
              </a:rPr>
              <a:t>Kashan</a:t>
            </a:r>
            <a:r>
              <a:rPr lang="en-US" sz="1200" i="1" dirty="0" smtClean="0">
                <a:solidFill>
                  <a:srgbClr val="FF0000"/>
                </a:solidFill>
                <a:cs typeface="+mj-cs"/>
              </a:rPr>
              <a:t>, Iran</a:t>
            </a:r>
            <a:r>
              <a:rPr lang="en-US" sz="1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  <a:endParaRPr lang="fa-IR" sz="12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l"/>
            <a:endParaRPr lang="en-US" sz="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en-US" sz="1000" dirty="0" smtClean="0">
                <a:solidFill>
                  <a:srgbClr val="000066"/>
                </a:solidFill>
                <a:cs typeface="B Nazanin" panose="00000400000000000000" pitchFamily="2" charset="-78"/>
              </a:rPr>
              <a:t>Phone&amp; fax: +9831</a:t>
            </a:r>
            <a:r>
              <a:rPr lang="en-AU" sz="1000" dirty="0" smtClean="0">
                <a:solidFill>
                  <a:srgbClr val="000066"/>
                </a:solidFill>
                <a:cs typeface="B Nazanin" panose="00000400000000000000" pitchFamily="2" charset="-78"/>
              </a:rPr>
              <a:t>55914014        </a:t>
            </a:r>
            <a:r>
              <a:rPr lang="en-US" sz="1000" dirty="0" smtClean="0">
                <a:solidFill>
                  <a:srgbClr val="000066"/>
                </a:solidFill>
                <a:cs typeface="B Nazanin" panose="00000400000000000000" pitchFamily="2" charset="-78"/>
              </a:rPr>
              <a:t>mobile: +989133216246 </a:t>
            </a:r>
            <a:r>
              <a:rPr lang="fa-IR" sz="1000" dirty="0" smtClean="0">
                <a:solidFill>
                  <a:srgbClr val="000066"/>
                </a:solidFill>
                <a:cs typeface="B Nazanin" panose="00000400000000000000" pitchFamily="2" charset="-78"/>
              </a:rPr>
              <a:t>         </a:t>
            </a:r>
            <a:r>
              <a:rPr lang="en-US" sz="1000" i="1" dirty="0" smtClean="0">
                <a:solidFill>
                  <a:srgbClr val="000066"/>
                </a:solidFill>
                <a:latin typeface="Times New Roman" pitchFamily="18" charset="0"/>
                <a:cs typeface="B Nazanin" panose="00000400000000000000" pitchFamily="2" charset="-78"/>
              </a:rPr>
              <a:t>Email: fandaghigh@gmail.com</a:t>
            </a:r>
            <a:endParaRPr lang="en-US" sz="1000" dirty="0" smtClean="0">
              <a:solidFill>
                <a:srgbClr val="000066"/>
              </a:solidFill>
              <a:cs typeface="B Nazanin" panose="00000400000000000000" pitchFamily="2" charset="-78"/>
            </a:endParaRPr>
          </a:p>
          <a:p>
            <a:pPr rtl="1"/>
            <a:r>
              <a:rPr lang="en-US" sz="800" dirty="0" smtClean="0">
                <a:solidFill>
                  <a:srgbClr val="FFFF66"/>
                </a:solidFill>
                <a:cs typeface="B Nazanin" panose="00000400000000000000" pitchFamily="2" charset="-78"/>
              </a:rPr>
              <a:t> </a:t>
            </a:r>
            <a:r>
              <a:rPr lang="en-US" sz="800" i="1" dirty="0" smtClean="0">
                <a:solidFill>
                  <a:srgbClr val="FFFF66"/>
                </a:solidFill>
                <a:cs typeface="B Nazanin" panose="00000400000000000000" pitchFamily="2" charset="-78"/>
              </a:rPr>
              <a:t>:</a:t>
            </a:r>
            <a:endParaRPr lang="en-US" sz="800" dirty="0">
              <a:solidFill>
                <a:srgbClr val="FFFF66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 rot="1066137">
            <a:off x="4256236" y="392021"/>
            <a:ext cx="2617228" cy="307776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AU" sz="1400" i="1" dirty="0">
                <a:solidFill>
                  <a:srgbClr val="FF0000"/>
                </a:solidFill>
              </a:rPr>
              <a:t>Fan </a:t>
            </a:r>
            <a:r>
              <a:rPr lang="en-AU" sz="1400" i="1" dirty="0" err="1">
                <a:solidFill>
                  <a:srgbClr val="FF0000"/>
                </a:solidFill>
              </a:rPr>
              <a:t>Daghigh</a:t>
            </a:r>
            <a:r>
              <a:rPr lang="en-AU" sz="1400" i="1" dirty="0">
                <a:solidFill>
                  <a:srgbClr val="FF0000"/>
                </a:solidFill>
              </a:rPr>
              <a:t> </a:t>
            </a:r>
            <a:r>
              <a:rPr lang="en-AU" sz="1400" i="1" dirty="0" err="1">
                <a:solidFill>
                  <a:srgbClr val="FF0000"/>
                </a:solidFill>
              </a:rPr>
              <a:t>Kovsar</a:t>
            </a:r>
            <a:r>
              <a:rPr lang="en-AU" sz="1400" i="1" dirty="0">
                <a:solidFill>
                  <a:srgbClr val="FF0000"/>
                </a:solidFill>
              </a:rPr>
              <a:t> Company</a:t>
            </a:r>
            <a:endParaRPr lang="fa-IR" sz="140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34" y="2514600"/>
            <a:ext cx="2565545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612" y="4800600"/>
            <a:ext cx="2159775" cy="3009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181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3000Glove Box     Model: GBM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A</cp:lastModifiedBy>
  <cp:revision>89</cp:revision>
  <dcterms:created xsi:type="dcterms:W3CDTF">2014-04-20T07:50:45Z</dcterms:created>
  <dcterms:modified xsi:type="dcterms:W3CDTF">2019-10-27T17:01:56Z</dcterms:modified>
</cp:coreProperties>
</file>